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8" r:id="rId2"/>
    <p:sldId id="285" r:id="rId3"/>
    <p:sldId id="256" r:id="rId4"/>
    <p:sldId id="257" r:id="rId5"/>
    <p:sldId id="258" r:id="rId6"/>
    <p:sldId id="286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84" r:id="rId16"/>
    <p:sldId id="270" r:id="rId17"/>
    <p:sldId id="271" r:id="rId18"/>
    <p:sldId id="272" r:id="rId19"/>
    <p:sldId id="273" r:id="rId20"/>
    <p:sldId id="276" r:id="rId21"/>
    <p:sldId id="274" r:id="rId22"/>
    <p:sldId id="275" r:id="rId23"/>
    <p:sldId id="277" r:id="rId24"/>
    <p:sldId id="278" r:id="rId25"/>
    <p:sldId id="279" r:id="rId26"/>
    <p:sldId id="280" r:id="rId27"/>
    <p:sldId id="283" r:id="rId28"/>
    <p:sldId id="281" r:id="rId29"/>
    <p:sldId id="282" r:id="rId30"/>
    <p:sldId id="269" r:id="rId31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3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5921F-68A5-4B8E-BB9E-F425B876C6D4}" type="datetimeFigureOut">
              <a:rPr lang="zh-TW" altLang="en-US" smtClean="0"/>
              <a:t>2010/1/18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BCDCB-D7AF-4656-8040-8D63F7F5316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19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29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30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BCDCB-D7AF-4656-8040-8D63F7F53160}" type="slidenum">
              <a:rPr lang="zh-TW" altLang="en-US" smtClean="0"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CA2BF-FF89-4EC1-8725-C89C70473C92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AA257-D33D-4C42-9598-27DADA5DDD8B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EA8A3-6A8B-4B63-A3E4-B04DD1FFE329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6D6E9-6731-4D7D-8078-B8E05D0137B3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0E3A1-B2B9-4A99-848E-D7D991BEE7D7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49A01-E105-47F3-8C12-A14E58013E2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D188F-C890-4AAF-B402-3F1779239185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7F077-6EBE-4BC1-A4F8-CAE0862B277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AAB7E-F73F-4BAF-AEFC-A1C942140B02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8BCAC-39BF-458F-BD18-4298357DBBF2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AD755-6C00-42F6-896E-908E89330B37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E647214-07D0-4452-B93A-6E7476E5EC84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://www.wretch.cc/album/show.php?i=bravo4016&amp;b=10&amp;f=1748993982&amp;p=21" TargetMode="External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http://tw.wrs.yahoo.com/_ylt=A3eg8_ckNURLBMsAbLZ21gt./SIG=128hejn3c/EXP=1262847652/**http%3A/www.imagewa.com/PhotoPreview/137/137_2432.jpg" TargetMode="Externa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retch.cc/album/show.php?i=bravo4016&amp;b=1&amp;f=1559808045&amp;p=10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8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w.wrs.yahoo.com/_ylt=A3eg8_dxmUpLF1IAyxd21gt./SIG=123a97jlf/EXP=1263266545/**http%3A/www.xsppfc.cn/productPic/Propic_3119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tw.wrs.yahoo.com/_ylt=A3eg8_n8mUpL7SwB28l21gt./SIG=12c317bfh/EXP=1263266684/**http%3A/www.me100fun.hk/me100fun/images/imageCA3S0O4Y.jpg" TargetMode="Externa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w.rd.yahoo.com/referurl/wretch/album/user/lastphoto/*http:/www.wretch.cc/album/album.php?id=bravo4016&amp;book=1&amp;page=7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http://tw.wrs.yahoo.com/_ylt=A3eg8_ckNURLBMsAbLZ21gt./SIG=128hejn3c/EXP=1262847652/**http%3A/www.imagewa.com/PhotoPreview/137/137_2432.jpg" TargetMode="External"/><Relationship Id="rId4" Type="http://schemas.openxmlformats.org/officeDocument/2006/relationships/image" Target="../media/image1.jpe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http://tw.wrs.yahoo.com/_ylt=A3eg8_ckNURLBMsAbLZ21gt./SIG=128hejn3c/EXP=1262847652/**http%3A/www.imagewa.com/PhotoPreview/137/137_243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28650" y="500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pic>
        <p:nvPicPr>
          <p:cNvPr id="14340" name="Picture 4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/>
          <a:srcRect b="55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28650" y="684213"/>
            <a:ext cx="64643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TW" altLang="en-US" sz="3600" b="1">
                <a:latin typeface="Times New Roman" pitchFamily="18" charset="0"/>
                <a:ea typeface="華康兒風體W4(P)" pitchFamily="34" charset="-120"/>
                <a:cs typeface="Times New Roman" pitchFamily="18" charset="0"/>
              </a:rPr>
              <a:t>品管實務期末報告－</a:t>
            </a:r>
            <a:endParaRPr lang="zh-TW" altLang="en-US" sz="3600" b="1">
              <a:ea typeface="華康兒風體W4(P)" pitchFamily="34" charset="-120"/>
              <a:cs typeface="Times New Roman" pitchFamily="18" charset="0"/>
            </a:endParaRPr>
          </a:p>
          <a:p>
            <a:pPr eaLnBrk="0" hangingPunct="0"/>
            <a:r>
              <a:rPr lang="zh-TW" altLang="en-US" sz="3600" b="1">
                <a:latin typeface="Times New Roman" pitchFamily="18" charset="0"/>
                <a:ea typeface="華康兒風體W4(P)" pitchFamily="34" charset="-120"/>
                <a:cs typeface="Times New Roman" pitchFamily="18" charset="0"/>
              </a:rPr>
              <a:t>骰子之量測變異分析</a:t>
            </a:r>
            <a:endParaRPr lang="zh-TW" altLang="en-US" sz="3600" b="1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048125" y="4797425"/>
            <a:ext cx="50958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TW" altLang="en-US" sz="2800" b="1">
                <a:ea typeface="華康兒風體W4(P)" pitchFamily="34" charset="-120"/>
              </a:rPr>
              <a:t>指導教授： 潘浙楠</a:t>
            </a:r>
          </a:p>
          <a:p>
            <a:pPr algn="ctr"/>
            <a:r>
              <a:rPr lang="zh-TW" altLang="en-US" sz="2800" b="1">
                <a:ea typeface="華康兒風體W4(P)" pitchFamily="34" charset="-120"/>
              </a:rPr>
              <a:t>          組員：統計三。吳佩珊，</a:t>
            </a:r>
          </a:p>
          <a:p>
            <a:pPr algn="ctr"/>
            <a:r>
              <a:rPr lang="zh-TW" altLang="en-US" sz="2800" b="1">
                <a:ea typeface="華康兒風體W4(P)" pitchFamily="34" charset="-120"/>
              </a:rPr>
              <a:t>                     統計三。吳雨萱，</a:t>
            </a:r>
          </a:p>
          <a:p>
            <a:pPr algn="ctr"/>
            <a:r>
              <a:rPr lang="zh-TW" altLang="en-US" sz="2800" b="1">
                <a:ea typeface="華康兒風體W4(P)" pitchFamily="34" charset="-120"/>
              </a:rPr>
              <a:t>                  統計三。陳昱廷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>
            <a:lum bright="24000"/>
          </a:blip>
          <a:srcRect b="5563"/>
          <a:stretch>
            <a:fillRect/>
          </a:stretch>
        </p:blipFill>
        <p:spPr bwMode="auto">
          <a:xfrm>
            <a:off x="5867400" y="8366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333375"/>
            <a:ext cx="6048375" cy="5046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6" name="Picture 2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908050"/>
            <a:ext cx="7929563" cy="2693988"/>
          </a:xfrm>
          <a:prstGeom prst="rect">
            <a:avLst/>
          </a:prstGeom>
          <a:noFill/>
        </p:spPr>
      </p:pic>
      <p:pic>
        <p:nvPicPr>
          <p:cNvPr id="10477" name="Picture 2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3644900"/>
            <a:ext cx="4000500" cy="176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0"/>
            <a:ext cx="6089650" cy="2682875"/>
          </a:xfrm>
          <a:prstGeom prst="rect">
            <a:avLst/>
          </a:prstGeom>
          <a:noFill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2924175"/>
            <a:ext cx="6080125" cy="373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>
            <a:lum bright="42000"/>
          </a:blip>
          <a:srcRect b="5563"/>
          <a:stretch>
            <a:fillRect/>
          </a:stretch>
        </p:blipFill>
        <p:spPr bwMode="auto">
          <a:xfrm>
            <a:off x="3744913" y="2808288"/>
            <a:ext cx="539908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84213" y="908050"/>
            <a:ext cx="5378450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228600" algn="l"/>
              </a:tabLst>
            </a:pPr>
            <a:r>
              <a:rPr lang="zh-TW" altLang="en-US" sz="3200" b="1"/>
              <a:t>實驗前的探討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由於微量器的測量沒有很方便，而且骰子又有點滑滑的，所以一開始的量測並沒有很理想，總是骰子掉來掉去的，所以我們把骰子放在花崗岩上，下面疊一本平坦的書，再把微量器平穩的放在桌上，這樣可以免除骰子常常滑走的謬誤。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而重量的量測，一開始我們忘記把儀器的門關起來，由於儀器的精密度很精準，所以一點風吹就會使之變動，所以後來便把門關起來，而且在量重量時，也不可以有人把手壓在桌子上，因為這樣也會讓小數點變動！所以我們訂出</a:t>
            </a:r>
          </a:p>
          <a:p>
            <a:pPr>
              <a:tabLst>
                <a:tab pos="228600" algn="l"/>
              </a:tabLst>
            </a:pPr>
            <a:r>
              <a:rPr lang="en-US" altLang="zh-TW" b="1"/>
              <a:t>1. </a:t>
            </a:r>
            <a:r>
              <a:rPr lang="zh-TW" altLang="en-US" b="1"/>
              <a:t>在量長度時，把骰子放在花崗岩上，再放一本平坦的書使之容易測量</a:t>
            </a:r>
          </a:p>
          <a:p>
            <a:pPr>
              <a:tabLst>
                <a:tab pos="228600" algn="l"/>
              </a:tabLst>
            </a:pPr>
            <a:r>
              <a:rPr lang="en-US" altLang="zh-TW" b="1"/>
              <a:t>2. </a:t>
            </a:r>
            <a:r>
              <a:rPr lang="zh-TW" altLang="en-US" b="1"/>
              <a:t>在量重量時，把桌面清空，把骰子放進去後，再把門關起來使之讀數不變動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95" name="Picture 83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>
            <a:lum bright="42000"/>
          </a:blip>
          <a:srcRect b="5563"/>
          <a:stretch>
            <a:fillRect/>
          </a:stretch>
        </p:blipFill>
        <p:spPr bwMode="auto">
          <a:xfrm>
            <a:off x="4787900" y="2808288"/>
            <a:ext cx="5399088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11188" y="333375"/>
            <a:ext cx="72739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228600" algn="l"/>
              </a:tabLst>
            </a:pPr>
            <a:r>
              <a:rPr lang="zh-TW" altLang="en-US" sz="3200" b="1"/>
              <a:t>實驗步驟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首先，為了確保實驗的準確性，我們找了另一位同學幫我們紀錄實驗之結果，在一位同學量測時，另外兩位同學並不在場，以確保實驗不互相干擾，使之更為準確。而我們的步驟如下：</a:t>
            </a:r>
          </a:p>
          <a:p>
            <a:pPr>
              <a:tabLst>
                <a:tab pos="228600" algn="l"/>
              </a:tabLst>
            </a:pPr>
            <a:r>
              <a:rPr lang="en-US" altLang="zh-TW" b="1"/>
              <a:t>1.</a:t>
            </a:r>
            <a:r>
              <a:rPr lang="zh-TW" altLang="en-US" b="1"/>
              <a:t>先以亂數抽取量測的順序，然後由一位同學先用微量器量骰子的長  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   度，我們是把”</a:t>
            </a:r>
            <a:r>
              <a:rPr lang="en-US" altLang="zh-TW" b="1"/>
              <a:t>1”</a:t>
            </a:r>
            <a:r>
              <a:rPr lang="zh-TW" altLang="en-US" b="1"/>
              <a:t>那點朝上，也就是量</a:t>
            </a:r>
            <a:r>
              <a:rPr lang="en-US" altLang="zh-TW" b="1"/>
              <a:t>1</a:t>
            </a:r>
            <a:r>
              <a:rPr lang="zh-TW" altLang="en-US" b="1"/>
              <a:t>到</a:t>
            </a:r>
            <a:r>
              <a:rPr lang="en-US" altLang="zh-TW" b="1"/>
              <a:t>6</a:t>
            </a:r>
            <a:r>
              <a:rPr lang="zh-TW" altLang="en-US" b="1"/>
              <a:t>之間的長度。 </a:t>
            </a:r>
            <a:r>
              <a:rPr lang="en-US" altLang="zh-TW" b="1"/>
              <a:t>(</a:t>
            </a:r>
            <a:r>
              <a:rPr lang="zh-TW" altLang="en-US" b="1"/>
              <a:t>而我們把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   重複一次和重複第二次混在一起編排順序，所以同一位同學一次就把 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   重複兩次做完！</a:t>
            </a:r>
            <a:r>
              <a:rPr lang="en-US" altLang="zh-TW" b="1"/>
              <a:t>)</a:t>
            </a:r>
          </a:p>
          <a:p>
            <a:pPr>
              <a:tabLst>
                <a:tab pos="228600" algn="l"/>
              </a:tabLst>
            </a:pPr>
            <a:r>
              <a:rPr lang="en-US" altLang="zh-TW" b="1"/>
              <a:t>2.</a:t>
            </a:r>
            <a:r>
              <a:rPr lang="zh-TW" altLang="en-US" b="1"/>
              <a:t>隨機抽取另一位同學用電子天平量重量，我們也是把１那點朝上，放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   到電子天平儀器上後，把那個電子天平儀器的門關起來，等到重量不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   再變化</a:t>
            </a:r>
            <a:r>
              <a:rPr lang="en-US" altLang="zh-TW" b="1"/>
              <a:t>5</a:t>
            </a:r>
            <a:r>
              <a:rPr lang="zh-TW" altLang="en-US" b="1"/>
              <a:t>秒後，在由同學紀錄之。也是重複一次和重複第二次混在一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   起，同一位同學一次把重複兩次做完！</a:t>
            </a:r>
          </a:p>
          <a:p>
            <a:pPr>
              <a:tabLst>
                <a:tab pos="228600" algn="l"/>
              </a:tabLst>
            </a:pPr>
            <a:r>
              <a:rPr lang="en-US" altLang="zh-TW" b="1"/>
              <a:t>3.</a:t>
            </a:r>
            <a:r>
              <a:rPr lang="zh-TW" altLang="en-US" b="1"/>
              <a:t>待三位同學都量測完畢後，便以</a:t>
            </a:r>
            <a:r>
              <a:rPr lang="en-US" altLang="zh-TW" b="1"/>
              <a:t>ANOVA</a:t>
            </a:r>
            <a:r>
              <a:rPr lang="zh-TW" altLang="en-US" b="1"/>
              <a:t>法及</a:t>
            </a:r>
            <a:r>
              <a:rPr lang="en-US" altLang="zh-TW" b="1"/>
              <a:t>Classical GR&amp;R</a:t>
            </a:r>
            <a:r>
              <a:rPr lang="zh-TW" altLang="en-US" b="1"/>
              <a:t>分析實</a:t>
            </a:r>
          </a:p>
          <a:p>
            <a:pPr>
              <a:tabLst>
                <a:tab pos="228600" algn="l"/>
              </a:tabLst>
            </a:pPr>
            <a:r>
              <a:rPr lang="zh-TW" altLang="en-US" b="1"/>
              <a:t>   驗結果，而我們量測的順序如下表</a:t>
            </a:r>
          </a:p>
        </p:txBody>
      </p:sp>
      <p:graphicFrame>
        <p:nvGraphicFramePr>
          <p:cNvPr id="13404" name="Group 92"/>
          <p:cNvGraphicFramePr>
            <a:graphicFrameLocks noGrp="1"/>
          </p:cNvGraphicFramePr>
          <p:nvPr/>
        </p:nvGraphicFramePr>
        <p:xfrm>
          <a:off x="611188" y="4797425"/>
          <a:ext cx="6624637" cy="1427163"/>
        </p:xfrm>
        <a:graphic>
          <a:graphicData uri="http://schemas.openxmlformats.org/drawingml/2006/table">
            <a:tbl>
              <a:tblPr/>
              <a:tblGrid>
                <a:gridCol w="1512887"/>
                <a:gridCol w="1727200"/>
                <a:gridCol w="1657350"/>
                <a:gridCol w="1727200"/>
              </a:tblGrid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第一位量測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第二位量測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第三位量測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長度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陳昱廷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量測員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3)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吳雨萱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量測員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2)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吳佩珊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量測員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重量</a:t>
                      </a:r>
                      <a:endParaRPr kumimoji="1" lang="zh-TW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陳昱廷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量測員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3)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吳佩珊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量測員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吳雨萱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</a:t>
                      </a:r>
                      <a:r>
                        <a:rPr kumimoji="1" lang="zh-TW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量測員</a:t>
                      </a:r>
                      <a:r>
                        <a:rPr kumimoji="1" lang="en-US" altLang="zh-TW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2)</a:t>
                      </a:r>
                      <a:endParaRPr kumimoji="1" lang="en-US" altLang="zh-TW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>
            <a:lum bright="42000"/>
          </a:blip>
          <a:srcRect b="5563"/>
          <a:stretch>
            <a:fillRect/>
          </a:stretch>
        </p:blipFill>
        <p:spPr bwMode="auto">
          <a:xfrm>
            <a:off x="0" y="2808288"/>
            <a:ext cx="5399088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92150"/>
            <a:ext cx="8229600" cy="1143000"/>
          </a:xfrm>
        </p:spPr>
        <p:txBody>
          <a:bodyPr/>
          <a:lstStyle/>
          <a:p>
            <a:r>
              <a:rPr lang="zh-TW" altLang="en-US" b="1"/>
              <a:t>開始分析</a:t>
            </a:r>
          </a:p>
        </p:txBody>
      </p:sp>
      <p:pic>
        <p:nvPicPr>
          <p:cNvPr id="30726" name="Picture 6" descr="下一張(熱鍵:c)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725" y="3429000"/>
            <a:ext cx="3635375" cy="2698750"/>
          </a:xfrm>
          <a:prstGeom prst="rect">
            <a:avLst/>
          </a:prstGeom>
          <a:noFill/>
        </p:spPr>
      </p:pic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1331913" y="476250"/>
            <a:ext cx="5903912" cy="3097213"/>
          </a:xfrm>
          <a:prstGeom prst="wedgeEllipseCallout">
            <a:avLst>
              <a:gd name="adj1" fmla="val 36181"/>
              <a:gd name="adj2" fmla="val 68144"/>
            </a:avLst>
          </a:prstGeom>
          <a:solidFill>
            <a:schemeClr val="bg1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TW" altLang="en-US" sz="7200" b="1">
                <a:solidFill>
                  <a:schemeClr val="tx2"/>
                </a:solidFill>
              </a:rPr>
              <a:t>換我來開始分析了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71" name="Picture 87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4" r:link="rId5" cstate="print">
            <a:lum bright="24000"/>
          </a:blip>
          <a:srcRect b="5563"/>
          <a:stretch>
            <a:fillRect/>
          </a:stretch>
        </p:blipFill>
        <p:spPr bwMode="auto">
          <a:xfrm>
            <a:off x="6011863" y="14843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897063" y="1531938"/>
            <a:ext cx="106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TW" altLang="en-US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651500" y="1916113"/>
          <a:ext cx="180975" cy="200025"/>
        </p:xfrm>
        <a:graphic>
          <a:graphicData uri="http://schemas.openxmlformats.org/presentationml/2006/ole">
            <p:oleObj spid="_x0000_s16387" name="方程式" r:id="rId6" imgW="177569" imgH="202936" progId="Equation.3">
              <p:embed/>
            </p:oleObj>
          </a:graphicData>
        </a:graphic>
      </p:graphicFrame>
      <p:graphicFrame>
        <p:nvGraphicFramePr>
          <p:cNvPr id="16388" name="Group 4"/>
          <p:cNvGraphicFramePr>
            <a:graphicFrameLocks noGrp="1"/>
          </p:cNvGraphicFramePr>
          <p:nvPr/>
        </p:nvGraphicFramePr>
        <p:xfrm>
          <a:off x="539750" y="1773238"/>
          <a:ext cx="7991475" cy="4794250"/>
        </p:xfrm>
        <a:graphic>
          <a:graphicData uri="http://schemas.openxmlformats.org/drawingml/2006/table">
            <a:tbl>
              <a:tblPr/>
              <a:tblGrid>
                <a:gridCol w="1598613"/>
                <a:gridCol w="1598612"/>
                <a:gridCol w="1597025"/>
                <a:gridCol w="1598613"/>
                <a:gridCol w="1598612"/>
              </a:tblGrid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樣品編號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第一次量測值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第二次量測值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R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(2)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10.314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10.313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10.3135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(3)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10.229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10.233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10.2310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(4)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10.228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10.227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10.2275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(5)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(6)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10.3645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(7)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10.382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10.3805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(8)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(9)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10.267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10.268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10.2675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(10)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10.389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10.391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10.3900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合計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103.367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0.0180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平均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10.3367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70" name="Rectangle 86"/>
          <p:cNvSpPr>
            <a:spLocks noChangeArrowheads="1"/>
          </p:cNvSpPr>
          <p:nvPr/>
        </p:nvSpPr>
        <p:spPr bwMode="auto">
          <a:xfrm>
            <a:off x="611188" y="493713"/>
            <a:ext cx="73453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304800" algn="l"/>
              </a:tabLst>
            </a:pPr>
            <a:r>
              <a:rPr lang="zh-TW" altLang="en-US"/>
              <a:t>第四章  實際資料分析</a:t>
            </a:r>
          </a:p>
          <a:p>
            <a:pPr>
              <a:tabLst>
                <a:tab pos="304800" algn="l"/>
              </a:tabLst>
            </a:pPr>
            <a:r>
              <a:rPr lang="zh-TW" altLang="en-US"/>
              <a:t>實際量測數據</a:t>
            </a:r>
          </a:p>
          <a:p>
            <a:pPr>
              <a:tabLst>
                <a:tab pos="304800" algn="l"/>
              </a:tabLst>
            </a:pPr>
            <a:r>
              <a:rPr lang="zh-TW" altLang="en-US"/>
              <a:t>    </a:t>
            </a:r>
            <a:r>
              <a:rPr lang="en-US" altLang="zh-TW"/>
              <a:t>A.</a:t>
            </a:r>
            <a:r>
              <a:rPr lang="zh-TW" altLang="en-US"/>
              <a:t>長度量測</a:t>
            </a:r>
          </a:p>
          <a:p>
            <a:pPr>
              <a:tabLst>
                <a:tab pos="304800" algn="l"/>
              </a:tabLst>
            </a:pPr>
            <a:r>
              <a:rPr lang="zh-TW" altLang="en-US"/>
              <a:t>                                   吳佩珊之長度</a:t>
            </a:r>
            <a:r>
              <a:rPr lang="en-US" altLang="zh-TW"/>
              <a:t>(mm)</a:t>
            </a:r>
            <a:r>
              <a:rPr lang="zh-TW" altLang="en-US"/>
              <a:t>量測資料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195513" y="692150"/>
            <a:ext cx="4670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zh-TW" altLang="en-US">
                <a:latin typeface="Times New Roman" pitchFamily="18" charset="0"/>
                <a:cs typeface="Times New Roman" pitchFamily="18" charset="0"/>
              </a:rPr>
              <a:t>吳雨萱之長度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(mm)</a:t>
            </a:r>
            <a:r>
              <a:rPr lang="zh-TW" altLang="en-US">
                <a:latin typeface="Times New Roman" pitchFamily="18" charset="0"/>
                <a:cs typeface="Times New Roman" pitchFamily="18" charset="0"/>
              </a:rPr>
              <a:t>量測資料</a:t>
            </a:r>
            <a:endParaRPr lang="zh-TW" alt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774825" y="1395413"/>
            <a:ext cx="1063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TW" altLang="en-US"/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156325" y="1412875"/>
          <a:ext cx="180975" cy="200025"/>
        </p:xfrm>
        <a:graphic>
          <a:graphicData uri="http://schemas.openxmlformats.org/presentationml/2006/ole">
            <p:oleObj spid="_x0000_s17412" name="方程式" r:id="rId4" imgW="177569" imgH="202936" progId="Equation.3">
              <p:embed/>
            </p:oleObj>
          </a:graphicData>
        </a:graphic>
      </p:graphicFrame>
      <p:graphicFrame>
        <p:nvGraphicFramePr>
          <p:cNvPr id="17413" name="Group 5"/>
          <p:cNvGraphicFramePr>
            <a:graphicFrameLocks noGrp="1"/>
          </p:cNvGraphicFramePr>
          <p:nvPr/>
        </p:nvGraphicFramePr>
        <p:xfrm>
          <a:off x="900113" y="1268413"/>
          <a:ext cx="7561262" cy="4667250"/>
        </p:xfrm>
        <a:graphic>
          <a:graphicData uri="http://schemas.openxmlformats.org/drawingml/2006/table">
            <a:tbl>
              <a:tblPr/>
              <a:tblGrid>
                <a:gridCol w="1543050"/>
                <a:gridCol w="1503362"/>
                <a:gridCol w="1504950"/>
                <a:gridCol w="1504950"/>
                <a:gridCol w="1504950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樣品編號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第一次量測值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第二次量測值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R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(2)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10.312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10.3040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(3)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10.233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10.2315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(4)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10.191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10.190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10.1905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(5)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(6)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10.348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10.347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10.3475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(7)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10.3660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(8)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10.408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10.406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10.4070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(9)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10.268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10.269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10.2685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(10)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10.3770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合計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103.2745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0.019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平均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10.32745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0.0019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059113" y="549275"/>
            <a:ext cx="3384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zh-TW" altLang="en-US">
                <a:latin typeface="Times New Roman" pitchFamily="18" charset="0"/>
                <a:cs typeface="Times New Roman" pitchFamily="18" charset="0"/>
              </a:rPr>
              <a:t>陳昱廷之長度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(mm)</a:t>
            </a:r>
            <a:r>
              <a:rPr lang="zh-TW" altLang="en-US">
                <a:latin typeface="Times New Roman" pitchFamily="18" charset="0"/>
                <a:cs typeface="Times New Roman" pitchFamily="18" charset="0"/>
              </a:rPr>
              <a:t>量測資料</a:t>
            </a:r>
            <a:endParaRPr lang="zh-TW" alt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1393825"/>
            <a:ext cx="1063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TW" altLang="en-US"/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6227763" y="1341438"/>
          <a:ext cx="180975" cy="200025"/>
        </p:xfrm>
        <a:graphic>
          <a:graphicData uri="http://schemas.openxmlformats.org/presentationml/2006/ole">
            <p:oleObj spid="_x0000_s18436" name="方程式" r:id="rId4" imgW="177569" imgH="202936" progId="Equation.3">
              <p:embed/>
            </p:oleObj>
          </a:graphicData>
        </a:graphic>
      </p:graphicFrame>
      <p:graphicFrame>
        <p:nvGraphicFramePr>
          <p:cNvPr id="18437" name="Group 5"/>
          <p:cNvGraphicFramePr>
            <a:graphicFrameLocks noGrp="1"/>
          </p:cNvGraphicFramePr>
          <p:nvPr/>
        </p:nvGraphicFramePr>
        <p:xfrm>
          <a:off x="971550" y="1196975"/>
          <a:ext cx="7561263" cy="5368925"/>
        </p:xfrm>
        <a:graphic>
          <a:graphicData uri="http://schemas.openxmlformats.org/drawingml/2006/table">
            <a:tbl>
              <a:tblPr/>
              <a:tblGrid>
                <a:gridCol w="1543050"/>
                <a:gridCol w="1503363"/>
                <a:gridCol w="1504950"/>
                <a:gridCol w="1504950"/>
                <a:gridCol w="1504950"/>
              </a:tblGrid>
              <a:tr h="73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樣品編號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第一次量測值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第二次量測值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R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10.4135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(2)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10.332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10.331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10.3315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(3)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10.212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10.2040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(4)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10.206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10.2055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(5)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10.3765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(6)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10.356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10.359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10.3575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(7)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10.3605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(8)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10.4125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(9)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10.277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10.276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10.2765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(10)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10.385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10.389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10.3870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合計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103.325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0.022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平均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10.3325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0.0022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519" name="Rectangle 87"/>
          <p:cNvSpPr>
            <a:spLocks noChangeArrowheads="1"/>
          </p:cNvSpPr>
          <p:nvPr/>
        </p:nvSpPr>
        <p:spPr bwMode="auto">
          <a:xfrm>
            <a:off x="0" y="5462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>
            <a:lum bright="24000"/>
          </a:blip>
          <a:srcRect b="5563"/>
          <a:stretch>
            <a:fillRect/>
          </a:stretch>
        </p:blipFill>
        <p:spPr bwMode="auto">
          <a:xfrm>
            <a:off x="5867400" y="8366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913" y="765175"/>
            <a:ext cx="6480175" cy="5205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下一張(熱鍵:c)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2709863"/>
            <a:ext cx="3111500" cy="4148137"/>
          </a:xfrm>
          <a:prstGeom prst="rect">
            <a:avLst/>
          </a:prstGeom>
          <a:noFill/>
        </p:spPr>
      </p:pic>
      <p:sp>
        <p:nvSpPr>
          <p:cNvPr id="31750" name="AutoShape 6"/>
          <p:cNvSpPr>
            <a:spLocks noChangeArrowheads="1"/>
          </p:cNvSpPr>
          <p:nvPr/>
        </p:nvSpPr>
        <p:spPr bwMode="auto">
          <a:xfrm>
            <a:off x="971550" y="260350"/>
            <a:ext cx="6408738" cy="3455988"/>
          </a:xfrm>
          <a:prstGeom prst="wedgeEllipseCallout">
            <a:avLst>
              <a:gd name="adj1" fmla="val 41824"/>
              <a:gd name="adj2" fmla="val 56935"/>
            </a:avLst>
          </a:prstGeom>
          <a:solidFill>
            <a:schemeClr val="bg1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TW" altLang="en-US" sz="7200"/>
              <a:t>首先我來報告啦</a:t>
            </a:r>
            <a:r>
              <a:rPr lang="en-US" altLang="zh-TW" sz="7200"/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0" y="0"/>
          <a:ext cx="9180513" cy="6840538"/>
        </p:xfrm>
        <a:graphic>
          <a:graphicData uri="http://schemas.openxmlformats.org/presentationml/2006/ole">
            <p:oleObj spid="_x0000_s22531" name="Graph" r:id="rId4" imgW="5486400" imgH="3657600" progId="MtbGraph.Document.15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412875"/>
            <a:ext cx="4608512" cy="3775075"/>
          </a:xfrm>
          <a:prstGeom prst="rect">
            <a:avLst/>
          </a:prstGeom>
          <a:noFill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1557338"/>
            <a:ext cx="4032250" cy="3690937"/>
          </a:xfrm>
          <a:prstGeom prst="rect">
            <a:avLst/>
          </a:prstGeom>
          <a:noFill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5300663"/>
            <a:ext cx="4392612" cy="436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196975"/>
            <a:ext cx="5113338" cy="3633788"/>
          </a:xfrm>
          <a:prstGeom prst="rect">
            <a:avLst/>
          </a:prstGeom>
          <a:noFill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773238"/>
            <a:ext cx="3960812" cy="2970212"/>
          </a:xfrm>
          <a:prstGeom prst="rect">
            <a:avLst/>
          </a:prstGeom>
          <a:noFill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013325"/>
            <a:ext cx="4321175" cy="485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755650" y="687388"/>
            <a:ext cx="381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TW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TW" altLang="en-US">
                <a:latin typeface="Times New Roman" pitchFamily="18" charset="0"/>
                <a:cs typeface="Times New Roman" pitchFamily="18" charset="0"/>
              </a:rPr>
              <a:t>重量量測</a:t>
            </a:r>
            <a:endParaRPr lang="zh-TW" altLang="en-US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1303338"/>
            <a:ext cx="1063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TW" altLang="en-US"/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5867400" y="1916113"/>
          <a:ext cx="180975" cy="200025"/>
        </p:xfrm>
        <a:graphic>
          <a:graphicData uri="http://schemas.openxmlformats.org/presentationml/2006/ole">
            <p:oleObj spid="_x0000_s23556" name="方程式" r:id="rId4" imgW="177569" imgH="202936" progId="Equation.3">
              <p:embed/>
            </p:oleObj>
          </a:graphicData>
        </a:graphic>
      </p:graphicFrame>
      <p:graphicFrame>
        <p:nvGraphicFramePr>
          <p:cNvPr id="23557" name="Group 5"/>
          <p:cNvGraphicFramePr>
            <a:graphicFrameLocks noGrp="1"/>
          </p:cNvGraphicFramePr>
          <p:nvPr/>
        </p:nvGraphicFramePr>
        <p:xfrm>
          <a:off x="684213" y="1700213"/>
          <a:ext cx="7561262" cy="4783137"/>
        </p:xfrm>
        <a:graphic>
          <a:graphicData uri="http://schemas.openxmlformats.org/drawingml/2006/table">
            <a:tbl>
              <a:tblPr/>
              <a:tblGrid>
                <a:gridCol w="1543050"/>
                <a:gridCol w="1503362"/>
                <a:gridCol w="1504950"/>
                <a:gridCol w="1504950"/>
                <a:gridCol w="1504950"/>
              </a:tblGrid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樣品編號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第一次量測值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第二次量測值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R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1.4847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1.48435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(2)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1.4803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1.48040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(3)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1.4228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1.42290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(4)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1.4093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1.4089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1.40910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(5)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1.4690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1.4692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1.46910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(6)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1.4448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1.4447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1.44475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(7)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1.4749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1.4751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1.47500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(8)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(9)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1.4537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1.45385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(10)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1.4294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1.4295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1.42945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合計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14.5371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0.0026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平均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1.45371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39" name="Rectangle 87"/>
          <p:cNvSpPr>
            <a:spLocks noChangeArrowheads="1"/>
          </p:cNvSpPr>
          <p:nvPr/>
        </p:nvSpPr>
        <p:spPr bwMode="auto">
          <a:xfrm>
            <a:off x="0" y="5554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zh-TW"/>
          </a:p>
        </p:txBody>
      </p:sp>
      <p:sp>
        <p:nvSpPr>
          <p:cNvPr id="23640" name="Rectangle 88"/>
          <p:cNvSpPr>
            <a:spLocks noChangeArrowheads="1"/>
          </p:cNvSpPr>
          <p:nvPr/>
        </p:nvSpPr>
        <p:spPr bwMode="auto">
          <a:xfrm>
            <a:off x="3132138" y="1125538"/>
            <a:ext cx="2749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TW" altLang="en-US"/>
              <a:t>吳佩珊之重量</a:t>
            </a:r>
            <a:r>
              <a:rPr lang="en-US" altLang="zh-TW"/>
              <a:t>(g)</a:t>
            </a:r>
            <a:r>
              <a:rPr lang="zh-TW" altLang="en-US"/>
              <a:t>量測資料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059113" y="836613"/>
            <a:ext cx="273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TW" altLang="en-US" b="1">
                <a:latin typeface="Times New Roman" pitchFamily="18" charset="0"/>
                <a:cs typeface="Times New Roman" pitchFamily="18" charset="0"/>
              </a:rPr>
              <a:t>吳雨萱</a:t>
            </a:r>
            <a:r>
              <a:rPr lang="zh-TW" altLang="en-US">
                <a:latin typeface="Times New Roman" pitchFamily="18" charset="0"/>
                <a:cs typeface="Times New Roman" pitchFamily="18" charset="0"/>
              </a:rPr>
              <a:t>之重量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(g)</a:t>
            </a:r>
            <a:r>
              <a:rPr lang="zh-TW" altLang="en-US">
                <a:latin typeface="Times New Roman" pitchFamily="18" charset="0"/>
                <a:cs typeface="Times New Roman" pitchFamily="18" charset="0"/>
              </a:rPr>
              <a:t>量測資料</a:t>
            </a:r>
            <a:endParaRPr lang="zh-TW" alt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1393825"/>
            <a:ext cx="1063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TW" altLang="en-US"/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5795963" y="1557338"/>
          <a:ext cx="180975" cy="200025"/>
        </p:xfrm>
        <a:graphic>
          <a:graphicData uri="http://schemas.openxmlformats.org/presentationml/2006/ole">
            <p:oleObj spid="_x0000_s24580" name="方程式" r:id="rId4" imgW="177569" imgH="202936" progId="Equation.3">
              <p:embed/>
            </p:oleObj>
          </a:graphicData>
        </a:graphic>
      </p:graphicFrame>
      <p:graphicFrame>
        <p:nvGraphicFramePr>
          <p:cNvPr id="24581" name="Group 5"/>
          <p:cNvGraphicFramePr>
            <a:graphicFrameLocks noGrp="1"/>
          </p:cNvGraphicFramePr>
          <p:nvPr/>
        </p:nvGraphicFramePr>
        <p:xfrm>
          <a:off x="971550" y="1412875"/>
          <a:ext cx="7056438" cy="5010150"/>
        </p:xfrm>
        <a:graphic>
          <a:graphicData uri="http://schemas.openxmlformats.org/drawingml/2006/table">
            <a:tbl>
              <a:tblPr/>
              <a:tblGrid>
                <a:gridCol w="1439863"/>
                <a:gridCol w="1403350"/>
                <a:gridCol w="1403350"/>
                <a:gridCol w="1404937"/>
                <a:gridCol w="1404938"/>
              </a:tblGrid>
              <a:tr h="68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樣品編號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第一次量測值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第二次量測值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R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1.4835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1.4843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1.48390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(2)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1.4800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1.47890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(3)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1.4233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1.4237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1.42350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(4)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1.4091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1.4095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1.40930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(5)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1.46855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(6)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1.4444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1.4445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1.44445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(7)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1.4746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1.4744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1.47450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(8)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1.4679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1.46795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(9)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1.4539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1.4536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1.45375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(10)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1.4787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1.4785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1.47860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合計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14.5834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0.0031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平均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1.45834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0.00031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63" name="Rectangle 87"/>
          <p:cNvSpPr>
            <a:spLocks noChangeArrowheads="1"/>
          </p:cNvSpPr>
          <p:nvPr/>
        </p:nvSpPr>
        <p:spPr bwMode="auto">
          <a:xfrm>
            <a:off x="0" y="5462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348038" y="692150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TW" altLang="en-US">
                <a:latin typeface="Times New Roman" pitchFamily="18" charset="0"/>
                <a:cs typeface="Times New Roman" pitchFamily="18" charset="0"/>
              </a:rPr>
              <a:t>陳昱廷之重量</a:t>
            </a:r>
            <a:r>
              <a:rPr lang="en-US" altLang="zh-TW">
                <a:latin typeface="Times New Roman" pitchFamily="18" charset="0"/>
                <a:cs typeface="Times New Roman" pitchFamily="18" charset="0"/>
              </a:rPr>
              <a:t>(g)</a:t>
            </a:r>
            <a:r>
              <a:rPr lang="zh-TW" altLang="en-US">
                <a:latin typeface="Times New Roman" pitchFamily="18" charset="0"/>
                <a:cs typeface="Times New Roman" pitchFamily="18" charset="0"/>
              </a:rPr>
              <a:t>量測資料</a:t>
            </a:r>
            <a:endParaRPr lang="zh-TW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1393825"/>
            <a:ext cx="10604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TW" altLang="en-US"/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5867400" y="1484313"/>
          <a:ext cx="180975" cy="200025"/>
        </p:xfrm>
        <a:graphic>
          <a:graphicData uri="http://schemas.openxmlformats.org/presentationml/2006/ole">
            <p:oleObj spid="_x0000_s25604" name="方程式" r:id="rId4" imgW="177569" imgH="202936" progId="Equation.3">
              <p:embed/>
            </p:oleObj>
          </a:graphicData>
        </a:graphic>
      </p:graphicFrame>
      <p:graphicFrame>
        <p:nvGraphicFramePr>
          <p:cNvPr id="25605" name="Group 5"/>
          <p:cNvGraphicFramePr>
            <a:graphicFrameLocks noGrp="1"/>
          </p:cNvGraphicFramePr>
          <p:nvPr/>
        </p:nvGraphicFramePr>
        <p:xfrm>
          <a:off x="900113" y="1341438"/>
          <a:ext cx="7272337" cy="5175250"/>
        </p:xfrm>
        <a:graphic>
          <a:graphicData uri="http://schemas.openxmlformats.org/drawingml/2006/table">
            <a:tbl>
              <a:tblPr/>
              <a:tblGrid>
                <a:gridCol w="1485900"/>
                <a:gridCol w="1446212"/>
                <a:gridCol w="1446213"/>
                <a:gridCol w="1447800"/>
                <a:gridCol w="1446212"/>
              </a:tblGrid>
              <a:tr h="706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樣品編號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第一次量測值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第二次量測值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TW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R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1.4843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1.4845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1.48440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(2)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(3)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1.4228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1.4226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1.42270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(4)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1.4083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1.4082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1.40825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(5)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1.46860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(6)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1.4440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1.4444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1.43895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(7)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1.4745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1.4748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1.47465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(8)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1.4676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1.4680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1.46780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0.0004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(9)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1.4537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1.4542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1.45395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0.0005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(10)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1.4791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1.4793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1.47920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0.0002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合計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14.5667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0.0027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0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平均</a:t>
                      </a:r>
                      <a:endParaRPr kumimoji="1" lang="zh-TW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1.45667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</a:rPr>
                        <a:t>0.00027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87" name="Rectangle 87"/>
          <p:cNvSpPr>
            <a:spLocks noChangeArrowheads="1"/>
          </p:cNvSpPr>
          <p:nvPr/>
        </p:nvSpPr>
        <p:spPr bwMode="auto">
          <a:xfrm>
            <a:off x="0" y="5462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692150"/>
            <a:ext cx="6192837" cy="532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0" y="0"/>
          <a:ext cx="9144000" cy="6838950"/>
        </p:xfrm>
        <a:graphic>
          <a:graphicData uri="http://schemas.openxmlformats.org/presentationml/2006/ole">
            <p:oleObj spid="_x0000_s29699" name="Graph" r:id="rId4" imgW="5486400" imgH="3657600" progId="MtbGraph.Document.15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981075"/>
            <a:ext cx="5545138" cy="3979863"/>
          </a:xfrm>
          <a:prstGeom prst="rect">
            <a:avLst/>
          </a:prstGeom>
          <a:noFill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557338"/>
            <a:ext cx="3529013" cy="3219450"/>
          </a:xfrm>
          <a:prstGeom prst="rect">
            <a:avLst/>
          </a:prstGeom>
          <a:noFill/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900113" y="5157788"/>
            <a:ext cx="361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TW">
                <a:solidFill>
                  <a:srgbClr val="FF0000"/>
                </a:solidFill>
              </a:rPr>
              <a:t>Number of Distinct Categories =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981075"/>
            <a:ext cx="4895850" cy="3633788"/>
          </a:xfrm>
          <a:prstGeom prst="rect">
            <a:avLst/>
          </a:prstGeom>
          <a:noFill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628775"/>
            <a:ext cx="4140200" cy="3240088"/>
          </a:xfrm>
          <a:prstGeom prst="rect">
            <a:avLst/>
          </a:prstGeom>
          <a:noFill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868863"/>
            <a:ext cx="5113337" cy="612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39750" y="1052513"/>
            <a:ext cx="5830888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TW" altLang="en-US" sz="2800" b="1"/>
              <a:t>一、研究動機</a:t>
            </a:r>
          </a:p>
          <a:p>
            <a:r>
              <a:rPr lang="zh-TW" altLang="en-US" sz="2800"/>
              <a:t>　　</a:t>
            </a:r>
            <a:r>
              <a:rPr lang="zh-TW" altLang="en-US" sz="2800" b="1"/>
              <a:t>骰子發明了兩千多年，兩千多年前骰子被稱為</a:t>
            </a:r>
            <a:r>
              <a:rPr lang="en-US" altLang="zh-TW" sz="2800" b="1"/>
              <a:t>astraga</a:t>
            </a:r>
            <a:r>
              <a:rPr lang="zh-TW" altLang="en-US" sz="2800" b="1"/>
              <a:t>考古學家曾在出土的古埃及墳墓的壁上，繪有以羊的後足跟製成的稱為</a:t>
            </a:r>
            <a:r>
              <a:rPr lang="en-US" altLang="zh-TW" sz="2800" b="1"/>
              <a:t>astragal</a:t>
            </a:r>
            <a:r>
              <a:rPr lang="zh-TW" altLang="en-US" sz="2800" b="1"/>
              <a:t>之賭具的賭戲。而現今骰子還是常常出現於牌桌上，面對著每年產值破兆的博弈產業，我們想知道骰子是否公平公正，讓輸贏在賭桌上得以平分機率，所以我們買了同一組共</a:t>
            </a:r>
            <a:r>
              <a:rPr lang="en-US" altLang="zh-TW" sz="2800" b="1"/>
              <a:t>10</a:t>
            </a:r>
            <a:r>
              <a:rPr lang="zh-TW" altLang="en-US" sz="2800" b="1"/>
              <a:t>個骰子，來量測其重量和長度是否都一樣。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16238" y="404813"/>
            <a:ext cx="309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TW" altLang="en-US" sz="3200" b="1"/>
              <a:t>研究動機與目的</a:t>
            </a:r>
            <a:r>
              <a:rPr lang="zh-TW" altLang="en-US"/>
              <a:t> </a:t>
            </a:r>
          </a:p>
        </p:txBody>
      </p:sp>
      <p:pic>
        <p:nvPicPr>
          <p:cNvPr id="2055" name="Picture 7" descr="View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4724400"/>
            <a:ext cx="2381250" cy="1828800"/>
          </a:xfrm>
          <a:prstGeom prst="rect">
            <a:avLst/>
          </a:prstGeom>
          <a:noFill/>
        </p:spPr>
      </p:pic>
      <p:pic>
        <p:nvPicPr>
          <p:cNvPr id="2057" name="Picture 9" descr="View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688" y="404813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 descr="a1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067175" y="333375"/>
            <a:ext cx="21605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6600" b="1">
                <a:solidFill>
                  <a:srgbClr val="FF0066"/>
                </a:solidFill>
              </a:rPr>
              <a:t>結論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743325" y="2060575"/>
            <a:ext cx="54006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000" b="1">
                <a:solidFill>
                  <a:srgbClr val="008000"/>
                </a:solidFill>
              </a:rPr>
              <a:t>便宜沒好貨</a:t>
            </a:r>
            <a:r>
              <a:rPr lang="en-US" altLang="zh-TW" sz="5000" b="1">
                <a:solidFill>
                  <a:srgbClr val="008000"/>
                </a:solidFill>
              </a:rPr>
              <a:t>!!!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924300" y="3357563"/>
            <a:ext cx="456247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zh-TW" altLang="en-US" sz="5000" b="1"/>
              <a:t>老師</a:t>
            </a:r>
            <a:r>
              <a:rPr kumimoji="0" lang="zh-TW" altLang="en-US" sz="5000" b="1">
                <a:solidFill>
                  <a:srgbClr val="FF0000"/>
                </a:solidFill>
              </a:rPr>
              <a:t>新年快樂</a:t>
            </a:r>
            <a:r>
              <a:rPr kumimoji="0" lang="zh-TW" altLang="en-US" sz="5000" b="1"/>
              <a:t> </a:t>
            </a:r>
          </a:p>
          <a:p>
            <a:r>
              <a:rPr kumimoji="0" lang="zh-TW" altLang="en-US" sz="5000" b="1"/>
              <a:t>虎虎生風</a:t>
            </a:r>
            <a:r>
              <a:rPr kumimoji="0" lang="en-US" altLang="zh-TW" sz="5000" b="1"/>
              <a:t>!!!</a:t>
            </a:r>
          </a:p>
          <a:p>
            <a:r>
              <a:rPr kumimoji="0" lang="zh-TW" altLang="en-US" sz="5000" b="1"/>
              <a:t>再會</a:t>
            </a:r>
            <a:r>
              <a:rPr kumimoji="0" lang="en-US" altLang="zh-TW" sz="5000" b="1"/>
              <a:t>!!!</a:t>
            </a:r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4868863"/>
            <a:ext cx="2362200" cy="1733550"/>
          </a:xfrm>
          <a:prstGeom prst="rect">
            <a:avLst/>
          </a:prstGeom>
          <a:noFill/>
        </p:spPr>
      </p:pic>
      <p:sp>
        <p:nvSpPr>
          <p:cNvPr id="15370" name="AutoShape 10"/>
          <p:cNvSpPr>
            <a:spLocks noChangeArrowheads="1"/>
          </p:cNvSpPr>
          <p:nvPr/>
        </p:nvSpPr>
        <p:spPr bwMode="auto">
          <a:xfrm>
            <a:off x="1187450" y="1628775"/>
            <a:ext cx="2089150" cy="1152525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TW" altLang="en-US" sz="4000"/>
              <a:t>吼</a:t>
            </a:r>
            <a:r>
              <a:rPr lang="en-US" altLang="zh-TW" sz="4000"/>
              <a:t>~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4475162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TW" altLang="en-US" sz="2800" b="1"/>
              <a:t>二、研究目的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TW" sz="2800" b="1"/>
              <a:t>1</a:t>
            </a:r>
            <a:r>
              <a:rPr lang="zh-TW" altLang="en-US" sz="2800" b="1"/>
              <a:t>．應用所學－經過一學期的課程，我們想印證所學和實務上的經驗，而且既然這節課叫做品管實務，我們便想說可試試看順便套用之前老師上課的東西。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TW" sz="2800" b="1"/>
              <a:t>2</a:t>
            </a:r>
            <a:r>
              <a:rPr lang="zh-TW" altLang="en-US" sz="2800" b="1"/>
              <a:t>．個人喜好－之前電視上的博弈節目相當盛行，所以我們想試試看是否骰子總是公平公正，也就是長度重量都一樣。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0038" y="1484313"/>
            <a:ext cx="3124200" cy="4579937"/>
          </a:xfrm>
          <a:prstGeom prst="rect">
            <a:avLst/>
          </a:prstGeom>
          <a:noFill/>
        </p:spPr>
      </p:pic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6227763" y="1484313"/>
            <a:ext cx="1657350" cy="194468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>
              <a:alpha val="0"/>
            </a:srgbClr>
          </a:solidFill>
          <a:ln w="57150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5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5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  <p:bldP spid="307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>
            <a:lum bright="24000"/>
          </a:blip>
          <a:srcRect b="5563"/>
          <a:stretch>
            <a:fillRect/>
          </a:stretch>
        </p:blipFill>
        <p:spPr bwMode="auto">
          <a:xfrm>
            <a:off x="3132138" y="17732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916238" y="188913"/>
            <a:ext cx="302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TW" altLang="en-US" sz="3200" b="1"/>
              <a:t>實驗探討與步驟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971550" y="1341438"/>
            <a:ext cx="5735638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304800" algn="l"/>
              </a:tabLst>
            </a:pPr>
            <a:r>
              <a:rPr lang="zh-TW" altLang="en-US" sz="2800" b="1"/>
              <a:t>前言 </a:t>
            </a:r>
            <a:r>
              <a:rPr lang="en-US" altLang="zh-TW" sz="2800" b="1"/>
              <a:t>:</a:t>
            </a:r>
          </a:p>
          <a:p>
            <a:pPr>
              <a:tabLst>
                <a:tab pos="304800" algn="l"/>
              </a:tabLst>
            </a:pPr>
            <a:r>
              <a:rPr lang="en-US" altLang="zh-TW" sz="2800" b="1"/>
              <a:t>    </a:t>
            </a:r>
            <a:r>
              <a:rPr lang="zh-TW" altLang="en-US" sz="2800" b="1"/>
              <a:t>在評估量測變異時，除了課本中提到的</a:t>
            </a:r>
            <a:r>
              <a:rPr lang="en-US" altLang="zh-TW" sz="2800" b="1"/>
              <a:t>Classical GR&amp;R</a:t>
            </a:r>
            <a:r>
              <a:rPr lang="zh-TW" altLang="en-US" sz="2800" b="1"/>
              <a:t>法以外，我們在江巧玉學姊的研究中也看到了以</a:t>
            </a:r>
            <a:r>
              <a:rPr lang="en-US" altLang="zh-TW" sz="2800" b="1"/>
              <a:t>ANOVA</a:t>
            </a:r>
            <a:r>
              <a:rPr lang="zh-TW" altLang="en-US" sz="2800" b="1"/>
              <a:t>的角度來評估量測系統的量測變異，因此我們先對上述兩種評估方法的原理做一探討，再比較其優劣。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回上一層(熱鍵:b)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4125913"/>
            <a:ext cx="2676525" cy="2732087"/>
          </a:xfrm>
          <a:prstGeom prst="rect">
            <a:avLst/>
          </a:prstGeom>
          <a:noFill/>
        </p:spPr>
      </p:pic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2051050" y="765175"/>
            <a:ext cx="5329238" cy="3168650"/>
          </a:xfrm>
          <a:prstGeom prst="wedgeEllipseCallout">
            <a:avLst>
              <a:gd name="adj1" fmla="val 37398"/>
              <a:gd name="adj2" fmla="val 77755"/>
            </a:avLst>
          </a:prstGeom>
          <a:solidFill>
            <a:schemeClr val="bg1"/>
          </a:solidFill>
          <a:ln w="762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TW" altLang="en-US" sz="7200"/>
              <a:t>換人啦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7" name="Picture 17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4" r:link="rId5" cstate="print">
            <a:lum bright="24000"/>
          </a:blip>
          <a:srcRect b="5563"/>
          <a:stretch>
            <a:fillRect/>
          </a:stretch>
        </p:blipFill>
        <p:spPr bwMode="auto">
          <a:xfrm>
            <a:off x="5508625" y="2852738"/>
            <a:ext cx="5832475" cy="437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0"/>
            <a:ext cx="8229600" cy="4525963"/>
          </a:xfrm>
        </p:spPr>
        <p:txBody>
          <a:bodyPr/>
          <a:lstStyle/>
          <a:p>
            <a:pPr marL="812800" indent="-812800">
              <a:buFontTx/>
              <a:buNone/>
            </a:pPr>
            <a:r>
              <a:rPr lang="en-US" altLang="zh-TW" sz="2400"/>
              <a:t>ANOVA</a:t>
            </a:r>
            <a:r>
              <a:rPr lang="zh-TW" altLang="en-US" sz="2400"/>
              <a:t>法</a:t>
            </a:r>
          </a:p>
          <a:p>
            <a:pPr marL="812800" indent="-812800">
              <a:buFontTx/>
              <a:buNone/>
            </a:pPr>
            <a:r>
              <a:rPr lang="zh-TW" altLang="en-US" sz="2400"/>
              <a:t>    在相同的量測條件（量測儀器設備、量測的方</a:t>
            </a:r>
          </a:p>
          <a:p>
            <a:pPr marL="812800" indent="-812800">
              <a:buFontTx/>
              <a:buNone/>
            </a:pPr>
            <a:r>
              <a:rPr lang="zh-TW" altLang="en-US" sz="2400"/>
              <a:t>法以及進行量測的環境地點等）之控制下，所設計</a:t>
            </a:r>
          </a:p>
          <a:p>
            <a:pPr marL="812800" indent="-812800">
              <a:buFontTx/>
              <a:buNone/>
            </a:pPr>
            <a:r>
              <a:rPr lang="zh-TW" altLang="en-US" sz="2400"/>
              <a:t>的二因子實驗設計，量側人員及量測產品為其中的</a:t>
            </a:r>
          </a:p>
          <a:p>
            <a:pPr marL="812800" indent="-812800">
              <a:buFontTx/>
              <a:buNone/>
            </a:pPr>
            <a:r>
              <a:rPr lang="zh-TW" altLang="en-US" sz="2400"/>
              <a:t>兩個因子，並採隨機效果的因子設計，其隨機效應</a:t>
            </a:r>
          </a:p>
          <a:p>
            <a:pPr marL="812800" indent="-812800">
              <a:buFontTx/>
              <a:buNone/>
            </a:pPr>
            <a:r>
              <a:rPr lang="zh-TW" altLang="en-US" sz="2400"/>
              <a:t>模型</a:t>
            </a:r>
            <a:r>
              <a:rPr lang="en-US" altLang="zh-TW" sz="2400"/>
              <a:t>(Random Effect Model)</a:t>
            </a:r>
            <a:r>
              <a:rPr lang="zh-TW" altLang="en-US" sz="2400"/>
              <a:t>如下：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1187450" y="2781300"/>
          <a:ext cx="4392613" cy="560388"/>
        </p:xfrm>
        <a:graphic>
          <a:graphicData uri="http://schemas.openxmlformats.org/presentationml/2006/ole">
            <p:oleObj spid="_x0000_s5124" name="方程式" r:id="rId6" imgW="1866600" imgH="241200" progId="Equation.3">
              <p:embed/>
            </p:oleObj>
          </a:graphicData>
        </a:graphic>
      </p:graphicFrame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6011863" y="2349500"/>
          <a:ext cx="2016125" cy="1512888"/>
        </p:xfrm>
        <a:graphic>
          <a:graphicData uri="http://schemas.openxmlformats.org/presentationml/2006/ole">
            <p:oleObj spid="_x0000_s5126" name="方程式" r:id="rId7" imgW="952087" imgH="710891" progId="Equation.3">
              <p:embed/>
            </p:oleObj>
          </a:graphicData>
        </a:graphic>
      </p:graphicFrame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450" y="3500438"/>
            <a:ext cx="4702175" cy="538162"/>
          </a:xfrm>
          <a:prstGeom prst="rect">
            <a:avLst/>
          </a:prstGeom>
          <a:noFill/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19250" y="4149725"/>
            <a:ext cx="4519613" cy="240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>
            <a:lum bright="24000"/>
          </a:blip>
          <a:srcRect b="5563"/>
          <a:stretch>
            <a:fillRect/>
          </a:stretch>
        </p:blipFill>
        <p:spPr bwMode="auto">
          <a:xfrm>
            <a:off x="3059113" y="2293938"/>
            <a:ext cx="6084887" cy="456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981075"/>
            <a:ext cx="6192838" cy="2684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tw.wrs.yahoo.com/_ylt=A3eg8_ckNURLBMsAbLZ21gt./SIG=128hejn3c/EXP=1262847652/**http%3A/www.imagewa.com/PhotoPreview/137/137_2432.jpg"/>
          <p:cNvPicPr>
            <a:picLocks noChangeAspect="1" noChangeArrowheads="1"/>
          </p:cNvPicPr>
          <p:nvPr/>
        </p:nvPicPr>
        <p:blipFill>
          <a:blip r:embed="rId3" r:link="rId4" cstate="print">
            <a:lum bright="24000"/>
          </a:blip>
          <a:srcRect b="55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27088" y="404813"/>
            <a:ext cx="6448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3200400" algn="l"/>
              </a:tabLst>
            </a:pPr>
            <a:r>
              <a:rPr lang="zh-TW" altLang="en-US" sz="2000"/>
              <a:t>當所有量測數據紀錄</a:t>
            </a:r>
            <a:r>
              <a:rPr lang="en-US" altLang="zh-TW" sz="2000"/>
              <a:t>(</a:t>
            </a:r>
            <a:r>
              <a:rPr lang="zh-TW" altLang="en-US" sz="2000"/>
              <a:t>蒐集</a:t>
            </a:r>
            <a:r>
              <a:rPr lang="en-US" altLang="zh-TW" sz="2000"/>
              <a:t>)</a:t>
            </a:r>
            <a:r>
              <a:rPr lang="zh-TW" altLang="en-US" sz="2000"/>
              <a:t>完成後，利用變異數分析法，</a:t>
            </a:r>
          </a:p>
          <a:p>
            <a:pPr>
              <a:tabLst>
                <a:tab pos="3200400" algn="l"/>
              </a:tabLst>
            </a:pPr>
            <a:r>
              <a:rPr lang="zh-TW" altLang="en-US" sz="2000"/>
              <a:t>可得</a:t>
            </a:r>
            <a:r>
              <a:rPr lang="en-US" altLang="zh-TW" sz="2000"/>
              <a:t>ANOVA</a:t>
            </a:r>
            <a:r>
              <a:rPr lang="zh-TW" altLang="en-US" sz="2000"/>
              <a:t>表如表</a:t>
            </a:r>
            <a:r>
              <a:rPr lang="en-US" altLang="zh-TW" sz="2000"/>
              <a:t>2-1</a:t>
            </a:r>
            <a:r>
              <a:rPr lang="zh-TW" altLang="en-US" sz="2000"/>
              <a:t>所示：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341438"/>
            <a:ext cx="7904163" cy="4325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1481</Words>
  <Application>Microsoft Office PowerPoint</Application>
  <PresentationFormat>如螢幕大小 (4:3)</PresentationFormat>
  <Paragraphs>470</Paragraphs>
  <Slides>30</Slides>
  <Notes>30</Notes>
  <HiddenSlides>0</HiddenSlides>
  <MMClips>0</MMClips>
  <ScaleCrop>false</ScaleCrop>
  <HeadingPairs>
    <vt:vector size="8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30</vt:i4>
      </vt:variant>
    </vt:vector>
  </HeadingPairs>
  <TitlesOfParts>
    <vt:vector size="37" baseType="lpstr">
      <vt:lpstr>Arial</vt:lpstr>
      <vt:lpstr>新細明體</vt:lpstr>
      <vt:lpstr>Times New Roman</vt:lpstr>
      <vt:lpstr>華康兒風體W4(P)</vt:lpstr>
      <vt:lpstr>預設簡報設計</vt:lpstr>
      <vt:lpstr>Microsoft 方程式編輯器 3.0</vt:lpstr>
      <vt:lpstr>Minitab Graph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開始分析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</vt:vector>
  </TitlesOfParts>
  <Company>STAT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user</cp:lastModifiedBy>
  <cp:revision>8</cp:revision>
  <dcterms:created xsi:type="dcterms:W3CDTF">2010-01-11T03:23:07Z</dcterms:created>
  <dcterms:modified xsi:type="dcterms:W3CDTF">2010-01-18T15:27:17Z</dcterms:modified>
</cp:coreProperties>
</file>